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53" r:id="rId2"/>
    <p:sldId id="354" r:id="rId3"/>
    <p:sldId id="257" r:id="rId4"/>
    <p:sldId id="376" r:id="rId5"/>
    <p:sldId id="375" r:id="rId6"/>
    <p:sldId id="377" r:id="rId7"/>
    <p:sldId id="350" r:id="rId8"/>
    <p:sldId id="364" r:id="rId9"/>
    <p:sldId id="365" r:id="rId10"/>
    <p:sldId id="366" r:id="rId11"/>
    <p:sldId id="367" r:id="rId12"/>
    <p:sldId id="368" r:id="rId13"/>
    <p:sldId id="369" r:id="rId14"/>
    <p:sldId id="378" r:id="rId15"/>
    <p:sldId id="379" r:id="rId16"/>
    <p:sldId id="380" r:id="rId17"/>
    <p:sldId id="381" r:id="rId18"/>
    <p:sldId id="371" r:id="rId19"/>
    <p:sldId id="370" r:id="rId20"/>
    <p:sldId id="372" r:id="rId21"/>
    <p:sldId id="373" r:id="rId22"/>
    <p:sldId id="374" r:id="rId23"/>
    <p:sldId id="341" r:id="rId24"/>
    <p:sldId id="382" r:id="rId25"/>
    <p:sldId id="383" r:id="rId26"/>
    <p:sldId id="36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77856" autoAdjust="0"/>
  </p:normalViewPr>
  <p:slideViewPr>
    <p:cSldViewPr snapToGrid="0">
      <p:cViewPr>
        <p:scale>
          <a:sx n="66" d="100"/>
          <a:sy n="66" d="100"/>
        </p:scale>
        <p:origin x="2100" y="8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EFE3C-2D75-4B78-A43E-F0706C7A8981}" type="datetimeFigureOut">
              <a:rPr lang="en-US" smtClean="0"/>
              <a:t>5/28/2021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9B0F8-B856-4749-BED7-D3CD4A0E3026}" type="slidenum">
              <a:rPr lang="en-US" smtClean="0"/>
              <a:t>‹#›</a:t>
            </a:fld>
            <a:endParaRPr lang="en-US"/>
          </a:p>
        </p:txBody>
      </p:sp>
    </p:spTree>
    <p:extLst>
      <p:ext uri="{BB962C8B-B14F-4D97-AF65-F5344CB8AC3E}">
        <p14:creationId xmlns:p14="http://schemas.microsoft.com/office/powerpoint/2010/main" val="367148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biblegateway.com/passage/?search=john+1&amp;version=NKJV#fen-NKJV-26063h"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blegateway.com/passage/?search=1thes+4&amp;version=NKJV#fen-NKJV-29619d"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iblegateway.com/passage/?search=2+peter+3&amp;version=NKJV#fen-NKJV-30533d"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iblegateway.com/passage/?search=mat+25&amp;version=NKJV#fen-NKJV-24040c"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gateway.com/passage/?search=rev+20&amp;version=NKJV#fen-NKJV-31051c"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biblegateway.com/passage/?search=rev+20&amp;version=NKJV#fen-NKJV-31053d"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biblegateway.com/passage/?search=john+1&amp;version=NKJV#fen-NKJV-26063h"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2815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Mt 16:26 "For what profit is it to a man if he gains the whole world, and loses his own soul? Or what will a man give in exchange for his soul?</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14</a:t>
            </a:fld>
            <a:endParaRPr lang="en-US"/>
          </a:p>
        </p:txBody>
      </p:sp>
    </p:spTree>
    <p:extLst>
      <p:ext uri="{BB962C8B-B14F-4D97-AF65-F5344CB8AC3E}">
        <p14:creationId xmlns:p14="http://schemas.microsoft.com/office/powerpoint/2010/main" val="1654518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 7:21 ¶ "Not everyone who says to Me, 'Lord, Lord,' shall enter the kingdom of heaven, but he who does the will of My Father in heaven.</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15</a:t>
            </a:fld>
            <a:endParaRPr lang="en-US"/>
          </a:p>
        </p:txBody>
      </p:sp>
    </p:spTree>
    <p:extLst>
      <p:ext uri="{BB962C8B-B14F-4D97-AF65-F5344CB8AC3E}">
        <p14:creationId xmlns:p14="http://schemas.microsoft.com/office/powerpoint/2010/main" val="1046108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 7:21 ¶ "Not everyone who says to Me, 'Lord, Lord,' shall enter the kingdom of heaven, but he who does the will of My Father in heaven. 22 "Many will say to Me in that day, 'Lord, Lord, have we not prophesied in Your name, cast out demons in Your name, and done many wonders in Your name?' 23 "And then I will declare to them, 'I never knew you; depart from Me, you who practice lawlessness!'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16</a:t>
            </a:fld>
            <a:endParaRPr lang="en-US"/>
          </a:p>
        </p:txBody>
      </p:sp>
    </p:spTree>
    <p:extLst>
      <p:ext uri="{BB962C8B-B14F-4D97-AF65-F5344CB8AC3E}">
        <p14:creationId xmlns:p14="http://schemas.microsoft.com/office/powerpoint/2010/main" val="19685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 7:13 "Enter by the narrow gate; for wide is the gate and broad is the way that leads to destruction, and there are many who go in by it. 14 "Because narrow is the gate and difficult is the way which leads to life, and there are few who find it. 15 ¶ "Beware of false prophets, who come to you in sheep's clothing, but inwardly they are ravenous wolves.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17</a:t>
            </a:fld>
            <a:endParaRPr lang="en-US"/>
          </a:p>
        </p:txBody>
      </p:sp>
    </p:spTree>
    <p:extLst>
      <p:ext uri="{BB962C8B-B14F-4D97-AF65-F5344CB8AC3E}">
        <p14:creationId xmlns:p14="http://schemas.microsoft.com/office/powerpoint/2010/main" val="3625858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18</a:t>
            </a:fld>
            <a:endParaRPr lang="en-US"/>
          </a:p>
        </p:txBody>
      </p:sp>
    </p:spTree>
    <p:extLst>
      <p:ext uri="{BB962C8B-B14F-4D97-AF65-F5344CB8AC3E}">
        <p14:creationId xmlns:p14="http://schemas.microsoft.com/office/powerpoint/2010/main" val="462690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 16:15 "Behold, I am coming as a thief. Blessed is he who watches, and keeps his garments, lest he walk naked and they see his shame.“</a:t>
            </a:r>
          </a:p>
          <a:p>
            <a:r>
              <a:rPr lang="en-US" dirty="0" smtClean="0"/>
              <a:t>Ga 3:27 For all of you who were baptized into Christ have clothed yourselves with Christ.</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19</a:t>
            </a:fld>
            <a:endParaRPr lang="en-US"/>
          </a:p>
        </p:txBody>
      </p:sp>
    </p:spTree>
    <p:extLst>
      <p:ext uri="{BB962C8B-B14F-4D97-AF65-F5344CB8AC3E}">
        <p14:creationId xmlns:p14="http://schemas.microsoft.com/office/powerpoint/2010/main" val="1721656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20</a:t>
            </a:fld>
            <a:endParaRPr lang="en-US"/>
          </a:p>
        </p:txBody>
      </p:sp>
    </p:spTree>
    <p:extLst>
      <p:ext uri="{BB962C8B-B14F-4D97-AF65-F5344CB8AC3E}">
        <p14:creationId xmlns:p14="http://schemas.microsoft.com/office/powerpoint/2010/main" val="3895760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Jas 1:27 Pure and undefiled religion before God and the Father is this: to visit orphans and widows in their trouble, and to keep oneself unspotted from the world.</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21</a:t>
            </a:fld>
            <a:endParaRPr lang="en-US"/>
          </a:p>
        </p:txBody>
      </p:sp>
    </p:spTree>
    <p:extLst>
      <p:ext uri="{BB962C8B-B14F-4D97-AF65-F5344CB8AC3E}">
        <p14:creationId xmlns:p14="http://schemas.microsoft.com/office/powerpoint/2010/main" val="807477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Be sober, be vigilant; because your adversary the devil </a:t>
            </a:r>
            <a:r>
              <a:rPr lang="en-US" b="1" i="0" dirty="0">
                <a:solidFill>
                  <a:srgbClr val="000000"/>
                </a:solidFill>
                <a:effectLst/>
                <a:latin typeface="system-ui"/>
              </a:rPr>
              <a:t>walks</a:t>
            </a:r>
            <a:r>
              <a:rPr lang="en-US" b="0" i="0" dirty="0">
                <a:solidFill>
                  <a:srgbClr val="000000"/>
                </a:solidFill>
                <a:effectLst/>
                <a:latin typeface="system-ui"/>
              </a:rPr>
              <a:t> </a:t>
            </a:r>
            <a:r>
              <a:rPr lang="en-US" b="1" i="0" dirty="0">
                <a:solidFill>
                  <a:srgbClr val="000000"/>
                </a:solidFill>
                <a:effectLst/>
                <a:latin typeface="system-ui"/>
              </a:rPr>
              <a:t>about</a:t>
            </a:r>
            <a:r>
              <a:rPr lang="en-US" b="0" i="0" dirty="0">
                <a:solidFill>
                  <a:srgbClr val="000000"/>
                </a:solidFill>
                <a:effectLst/>
                <a:latin typeface="system-ui"/>
              </a:rPr>
              <a:t> like a roaring lion, seeking whom he may devour.</a:t>
            </a:r>
          </a:p>
          <a:p>
            <a:r>
              <a:rPr lang="en-US" b="1" i="0" baseline="30000" dirty="0">
                <a:solidFill>
                  <a:srgbClr val="000000"/>
                </a:solidFill>
                <a:effectLst/>
                <a:latin typeface="system-ui"/>
              </a:rPr>
              <a:t>18 </a:t>
            </a:r>
            <a:r>
              <a:rPr lang="en-US" b="0" i="0" dirty="0">
                <a:solidFill>
                  <a:srgbClr val="000000"/>
                </a:solidFill>
                <a:effectLst/>
                <a:latin typeface="system-ui"/>
              </a:rPr>
              <a:t>No one has seen God at any time. The only begotten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h"/>
              </a:rPr>
              <a:t>h</a:t>
            </a:r>
            <a:r>
              <a:rPr lang="en-US" b="0" i="0" baseline="30000" dirty="0">
                <a:solidFill>
                  <a:srgbClr val="000000"/>
                </a:solidFill>
                <a:effectLst/>
                <a:latin typeface="system-ui"/>
              </a:rPr>
              <a:t>]</a:t>
            </a:r>
            <a:r>
              <a:rPr lang="en-US" b="0" i="0" dirty="0">
                <a:solidFill>
                  <a:srgbClr val="000000"/>
                </a:solidFill>
                <a:effectLst/>
                <a:latin typeface="system-ui"/>
              </a:rPr>
              <a:t>Son, who is in the bosom of the Father, He has declared </a:t>
            </a:r>
            <a:r>
              <a:rPr lang="en-US" b="0" i="1" dirty="0">
                <a:solidFill>
                  <a:srgbClr val="000000"/>
                </a:solidFill>
                <a:effectLst/>
                <a:latin typeface="system-ui"/>
              </a:rPr>
              <a:t>Him.</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22</a:t>
            </a:fld>
            <a:endParaRPr lang="en-US"/>
          </a:p>
        </p:txBody>
      </p:sp>
    </p:spTree>
    <p:extLst>
      <p:ext uri="{BB962C8B-B14F-4D97-AF65-F5344CB8AC3E}">
        <p14:creationId xmlns:p14="http://schemas.microsoft.com/office/powerpoint/2010/main" val="2433140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25</a:t>
            </a:fld>
            <a:endParaRPr lang="en-US"/>
          </a:p>
        </p:txBody>
      </p:sp>
    </p:spTree>
    <p:extLst>
      <p:ext uri="{BB962C8B-B14F-4D97-AF65-F5344CB8AC3E}">
        <p14:creationId xmlns:p14="http://schemas.microsoft.com/office/powerpoint/2010/main" val="1913526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1052297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Story of the Preacher in Tucumcari who died preaching “What if this were your last day”</a:t>
            </a: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a:p>
        </p:txBody>
      </p:sp>
    </p:spTree>
    <p:extLst>
      <p:ext uri="{BB962C8B-B14F-4D97-AF65-F5344CB8AC3E}">
        <p14:creationId xmlns:p14="http://schemas.microsoft.com/office/powerpoint/2010/main" val="3639755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baseline="30000" dirty="0">
                <a:solidFill>
                  <a:srgbClr val="000000"/>
                </a:solidFill>
                <a:effectLst/>
                <a:latin typeface="system-ui"/>
              </a:rPr>
              <a:t>15 </a:t>
            </a:r>
            <a:r>
              <a:rPr lang="en-US" b="0" i="0" dirty="0">
                <a:solidFill>
                  <a:srgbClr val="000000"/>
                </a:solidFill>
                <a:effectLst/>
                <a:latin typeface="system-ui"/>
              </a:rPr>
              <a:t>For this we say to you by the word of the Lord, that we who are alive </a:t>
            </a:r>
            <a:r>
              <a:rPr lang="en-US" b="0" i="1" dirty="0">
                <a:solidFill>
                  <a:srgbClr val="000000"/>
                </a:solidFill>
                <a:effectLst/>
                <a:latin typeface="system-ui"/>
              </a:rPr>
              <a:t>and</a:t>
            </a:r>
            <a:r>
              <a:rPr lang="en-US" b="0" i="0" dirty="0">
                <a:solidFill>
                  <a:srgbClr val="000000"/>
                </a:solidFill>
                <a:effectLst/>
                <a:latin typeface="system-ui"/>
              </a:rPr>
              <a:t> remain until the coming of the Lord will by no means precede those who are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d"/>
              </a:rPr>
              <a:t>d</a:t>
            </a:r>
            <a:r>
              <a:rPr lang="en-US" b="0" i="0" baseline="30000" dirty="0">
                <a:solidFill>
                  <a:srgbClr val="000000"/>
                </a:solidFill>
                <a:effectLst/>
                <a:latin typeface="system-ui"/>
              </a:rPr>
              <a:t>]</a:t>
            </a:r>
            <a:r>
              <a:rPr lang="en-US" b="0" i="0" dirty="0">
                <a:solidFill>
                  <a:srgbClr val="000000"/>
                </a:solidFill>
                <a:effectLst/>
                <a:latin typeface="system-ui"/>
              </a:rPr>
              <a:t>asleep. </a:t>
            </a:r>
            <a:r>
              <a:rPr lang="en-US" b="1" i="0" baseline="30000" dirty="0">
                <a:solidFill>
                  <a:srgbClr val="000000"/>
                </a:solidFill>
                <a:effectLst/>
                <a:latin typeface="system-ui"/>
              </a:rPr>
              <a:t>16 </a:t>
            </a:r>
            <a:r>
              <a:rPr lang="en-US" b="0" i="0" dirty="0">
                <a:solidFill>
                  <a:srgbClr val="000000"/>
                </a:solidFill>
                <a:effectLst/>
                <a:latin typeface="system-ui"/>
              </a:rPr>
              <a:t>For the Lord Himself will descend from heaven with a shout, with the voice of an archangel, and with the trumpet of God. And the dead in Christ will rise first. </a:t>
            </a:r>
            <a:r>
              <a:rPr lang="en-US" b="1" i="0" baseline="30000" dirty="0">
                <a:solidFill>
                  <a:srgbClr val="000000"/>
                </a:solidFill>
                <a:effectLst/>
                <a:latin typeface="system-ui"/>
              </a:rPr>
              <a:t>17 </a:t>
            </a:r>
            <a:r>
              <a:rPr lang="en-US" b="0" i="0" dirty="0">
                <a:solidFill>
                  <a:srgbClr val="000000"/>
                </a:solidFill>
                <a:effectLst/>
                <a:latin typeface="system-ui"/>
              </a:rPr>
              <a:t>Then we who are alive </a:t>
            </a:r>
            <a:r>
              <a:rPr lang="en-US" b="0" i="1" dirty="0">
                <a:solidFill>
                  <a:srgbClr val="000000"/>
                </a:solidFill>
                <a:effectLst/>
                <a:latin typeface="system-ui"/>
              </a:rPr>
              <a:t>and</a:t>
            </a:r>
            <a:r>
              <a:rPr lang="en-US" b="0" i="0" dirty="0">
                <a:solidFill>
                  <a:srgbClr val="000000"/>
                </a:solidFill>
                <a:effectLst/>
                <a:latin typeface="system-ui"/>
              </a:rPr>
              <a:t> remain shall be caught up together with them in the clouds to meet the Lord in the air. And thus we shall always be with the Lord. </a:t>
            </a:r>
            <a:r>
              <a:rPr lang="en-US" b="1" i="0" baseline="30000" dirty="0">
                <a:solidFill>
                  <a:srgbClr val="000000"/>
                </a:solidFill>
                <a:effectLst/>
                <a:latin typeface="system-ui"/>
              </a:rPr>
              <a:t>18 </a:t>
            </a:r>
            <a:r>
              <a:rPr lang="en-US" b="0" i="0" dirty="0">
                <a:solidFill>
                  <a:srgbClr val="000000"/>
                </a:solidFill>
                <a:effectLst/>
                <a:latin typeface="system-ui"/>
              </a:rPr>
              <a:t>Therefore comfort one another with these words.</a:t>
            </a:r>
            <a:r>
              <a:rPr lang="en-US" b="1" i="0" dirty="0">
                <a:solidFill>
                  <a:srgbClr val="000000"/>
                </a:solidFill>
                <a:effectLst/>
                <a:latin typeface="system-ui"/>
              </a:rPr>
              <a:t> 5:1 </a:t>
            </a:r>
            <a:r>
              <a:rPr lang="en-US" b="0" i="0" dirty="0">
                <a:solidFill>
                  <a:srgbClr val="000000"/>
                </a:solidFill>
                <a:effectLst/>
                <a:latin typeface="system-ui"/>
              </a:rPr>
              <a:t>But concerning the times and the seasons, brethren, you have no need that I should write to you. </a:t>
            </a:r>
            <a:r>
              <a:rPr lang="en-US" b="1" i="0" baseline="30000" dirty="0">
                <a:solidFill>
                  <a:srgbClr val="000000"/>
                </a:solidFill>
                <a:effectLst/>
                <a:latin typeface="system-ui"/>
              </a:rPr>
              <a:t>2 </a:t>
            </a:r>
            <a:r>
              <a:rPr lang="en-US" b="0" i="0" dirty="0">
                <a:solidFill>
                  <a:srgbClr val="000000"/>
                </a:solidFill>
                <a:effectLst/>
                <a:latin typeface="system-ui"/>
              </a:rPr>
              <a:t>For you yourselves know perfectly that the day of the Lord so comes as a thief in the night.</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8</a:t>
            </a:fld>
            <a:endParaRPr lang="en-US"/>
          </a:p>
        </p:txBody>
      </p:sp>
    </p:spTree>
    <p:extLst>
      <p:ext uri="{BB962C8B-B14F-4D97-AF65-F5344CB8AC3E}">
        <p14:creationId xmlns:p14="http://schemas.microsoft.com/office/powerpoint/2010/main" val="3306545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baseline="30000" dirty="0">
                <a:solidFill>
                  <a:srgbClr val="000000"/>
                </a:solidFill>
                <a:effectLst/>
                <a:latin typeface="system-ui"/>
              </a:rPr>
              <a:t>10 </a:t>
            </a:r>
            <a:r>
              <a:rPr lang="en-US" b="0" i="0" dirty="0">
                <a:solidFill>
                  <a:srgbClr val="000000"/>
                </a:solidFill>
                <a:effectLst/>
                <a:latin typeface="system-ui"/>
              </a:rPr>
              <a:t>But the day of the Lord will come as a thief in the night, in which the heavens will pass away with a great noise, and the elements will melt with fervent heat; both the earth and the works that are in it will be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d"/>
              </a:rPr>
              <a:t>d</a:t>
            </a:r>
            <a:r>
              <a:rPr lang="en-US" b="0" i="0" baseline="30000" dirty="0">
                <a:solidFill>
                  <a:srgbClr val="000000"/>
                </a:solidFill>
                <a:effectLst/>
                <a:latin typeface="system-ui"/>
              </a:rPr>
              <a:t>]</a:t>
            </a:r>
            <a:r>
              <a:rPr lang="en-US" b="0" i="0" dirty="0">
                <a:solidFill>
                  <a:srgbClr val="000000"/>
                </a:solidFill>
                <a:effectLst/>
                <a:latin typeface="system-ui"/>
              </a:rPr>
              <a:t>burned up. </a:t>
            </a:r>
            <a:r>
              <a:rPr lang="en-US" b="1" i="0" baseline="30000" dirty="0">
                <a:solidFill>
                  <a:srgbClr val="000000"/>
                </a:solidFill>
                <a:effectLst/>
                <a:latin typeface="system-ui"/>
              </a:rPr>
              <a:t>11 </a:t>
            </a:r>
            <a:r>
              <a:rPr lang="en-US" b="0" i="0" dirty="0">
                <a:solidFill>
                  <a:srgbClr val="000000"/>
                </a:solidFill>
                <a:effectLst/>
                <a:latin typeface="system-ui"/>
              </a:rPr>
              <a:t>Therefore, since all these things will be dissolved, what manner </a:t>
            </a:r>
            <a:r>
              <a:rPr lang="en-US" b="0" i="1" dirty="0">
                <a:solidFill>
                  <a:srgbClr val="000000"/>
                </a:solidFill>
                <a:effectLst/>
                <a:latin typeface="system-ui"/>
              </a:rPr>
              <a:t>of persons</a:t>
            </a:r>
            <a:r>
              <a:rPr lang="en-US" b="0" i="0" dirty="0">
                <a:solidFill>
                  <a:srgbClr val="000000"/>
                </a:solidFill>
                <a:effectLst/>
                <a:latin typeface="system-ui"/>
              </a:rPr>
              <a:t> ought you to be in holy conduct and godliness, </a:t>
            </a:r>
            <a:r>
              <a:rPr lang="en-US" b="1" i="0" baseline="30000" dirty="0">
                <a:solidFill>
                  <a:srgbClr val="000000"/>
                </a:solidFill>
                <a:effectLst/>
                <a:latin typeface="system-ui"/>
              </a:rPr>
              <a:t>12 </a:t>
            </a:r>
            <a:r>
              <a:rPr lang="en-US" b="0" i="0" dirty="0">
                <a:solidFill>
                  <a:srgbClr val="000000"/>
                </a:solidFill>
                <a:effectLst/>
                <a:latin typeface="system-ui"/>
              </a:rPr>
              <a:t>looking for and hastening the coming of the day of God, because of which the heavens will be dissolved, being on fire, and the elements will melt with fervent heat?</a:t>
            </a:r>
          </a:p>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9</a:t>
            </a:fld>
            <a:endParaRPr lang="en-US"/>
          </a:p>
        </p:txBody>
      </p:sp>
    </p:spTree>
    <p:extLst>
      <p:ext uri="{BB962C8B-B14F-4D97-AF65-F5344CB8AC3E}">
        <p14:creationId xmlns:p14="http://schemas.microsoft.com/office/powerpoint/2010/main" val="2509934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baseline="30000" dirty="0">
                <a:solidFill>
                  <a:srgbClr val="000000"/>
                </a:solidFill>
                <a:effectLst/>
                <a:latin typeface="system-ui"/>
              </a:rPr>
              <a:t>1 </a:t>
            </a:r>
            <a:r>
              <a:rPr lang="en-US" b="0" i="0" dirty="0">
                <a:solidFill>
                  <a:srgbClr val="000000"/>
                </a:solidFill>
                <a:effectLst/>
                <a:latin typeface="system-ui"/>
              </a:rPr>
              <a:t>“When the Son of Man comes in His glory, and all the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c"/>
              </a:rPr>
              <a:t>c</a:t>
            </a:r>
            <a:r>
              <a:rPr lang="en-US" b="0" i="0" baseline="30000" dirty="0">
                <a:solidFill>
                  <a:srgbClr val="000000"/>
                </a:solidFill>
                <a:effectLst/>
                <a:latin typeface="system-ui"/>
              </a:rPr>
              <a:t>]</a:t>
            </a:r>
            <a:r>
              <a:rPr lang="en-US" b="0" i="0" dirty="0">
                <a:solidFill>
                  <a:srgbClr val="000000"/>
                </a:solidFill>
                <a:effectLst/>
                <a:latin typeface="system-ui"/>
              </a:rPr>
              <a:t>holy angels with Him, then He will sit on the throne of His glory. </a:t>
            </a:r>
            <a:r>
              <a:rPr lang="en-US" b="1" i="0" baseline="30000" dirty="0">
                <a:solidFill>
                  <a:srgbClr val="000000"/>
                </a:solidFill>
                <a:effectLst/>
                <a:latin typeface="system-ui"/>
              </a:rPr>
              <a:t>32 </a:t>
            </a:r>
            <a:r>
              <a:rPr lang="en-US" b="0" i="0" dirty="0">
                <a:solidFill>
                  <a:srgbClr val="000000"/>
                </a:solidFill>
                <a:effectLst/>
                <a:latin typeface="system-ui"/>
              </a:rPr>
              <a:t>All the nations will be gathered before Him, and He will separate them one from another, as a shepherd divides </a:t>
            </a:r>
            <a:r>
              <a:rPr lang="en-US" b="0" i="1" dirty="0">
                <a:solidFill>
                  <a:srgbClr val="000000"/>
                </a:solidFill>
                <a:effectLst/>
                <a:latin typeface="system-ui"/>
              </a:rPr>
              <a:t>his</a:t>
            </a:r>
            <a:r>
              <a:rPr lang="en-US" b="0" i="0" dirty="0">
                <a:solidFill>
                  <a:srgbClr val="000000"/>
                </a:solidFill>
                <a:effectLst/>
                <a:latin typeface="system-ui"/>
              </a:rPr>
              <a:t> sheep from the goats.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10</a:t>
            </a:fld>
            <a:endParaRPr lang="en-US"/>
          </a:p>
        </p:txBody>
      </p:sp>
    </p:spTree>
    <p:extLst>
      <p:ext uri="{BB962C8B-B14F-4D97-AF65-F5344CB8AC3E}">
        <p14:creationId xmlns:p14="http://schemas.microsoft.com/office/powerpoint/2010/main" val="2966149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baseline="30000" dirty="0">
                <a:solidFill>
                  <a:srgbClr val="000000"/>
                </a:solidFill>
                <a:effectLst/>
                <a:latin typeface="system-ui"/>
              </a:rPr>
              <a:t>11 </a:t>
            </a:r>
            <a:r>
              <a:rPr lang="en-US" b="0" i="0" dirty="0">
                <a:solidFill>
                  <a:srgbClr val="000000"/>
                </a:solidFill>
                <a:effectLst/>
                <a:latin typeface="system-ui"/>
              </a:rPr>
              <a:t>Then I saw a great white throne and Him who sat on it, from whose face the earth and the heaven fled away. And there was found no place for them. </a:t>
            </a:r>
            <a:r>
              <a:rPr lang="en-US" b="1" i="0" baseline="30000" dirty="0">
                <a:solidFill>
                  <a:srgbClr val="000000"/>
                </a:solidFill>
                <a:effectLst/>
                <a:latin typeface="system-ui"/>
              </a:rPr>
              <a:t>12 </a:t>
            </a:r>
            <a:r>
              <a:rPr lang="en-US" b="0" i="0" dirty="0">
                <a:solidFill>
                  <a:srgbClr val="000000"/>
                </a:solidFill>
                <a:effectLst/>
                <a:latin typeface="system-ui"/>
              </a:rPr>
              <a:t>And I saw the dead, small and great, standing before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c"/>
              </a:rPr>
              <a:t>c</a:t>
            </a:r>
            <a:r>
              <a:rPr lang="en-US" b="0" i="0" baseline="30000" dirty="0">
                <a:solidFill>
                  <a:srgbClr val="000000"/>
                </a:solidFill>
                <a:effectLst/>
                <a:latin typeface="system-ui"/>
              </a:rPr>
              <a:t>]</a:t>
            </a:r>
            <a:r>
              <a:rPr lang="en-US" b="0" i="0" dirty="0">
                <a:solidFill>
                  <a:srgbClr val="000000"/>
                </a:solidFill>
                <a:effectLst/>
                <a:latin typeface="system-ui"/>
              </a:rPr>
              <a:t>God, and books were opened. And another book was opened, which is </a:t>
            </a:r>
            <a:r>
              <a:rPr lang="en-US" b="0" i="1" dirty="0">
                <a:solidFill>
                  <a:srgbClr val="000000"/>
                </a:solidFill>
                <a:effectLst/>
                <a:latin typeface="system-ui"/>
              </a:rPr>
              <a:t>the Book</a:t>
            </a:r>
            <a:r>
              <a:rPr lang="en-US" b="0" i="0" dirty="0">
                <a:solidFill>
                  <a:srgbClr val="000000"/>
                </a:solidFill>
                <a:effectLst/>
                <a:latin typeface="system-ui"/>
              </a:rPr>
              <a:t> of Life. And the dead were judged according to their works, by the things which were written in the books. </a:t>
            </a:r>
            <a:r>
              <a:rPr lang="en-US" b="1" i="0" baseline="30000" dirty="0">
                <a:solidFill>
                  <a:srgbClr val="000000"/>
                </a:solidFill>
                <a:effectLst/>
                <a:latin typeface="system-ui"/>
              </a:rPr>
              <a:t>13 </a:t>
            </a:r>
            <a:r>
              <a:rPr lang="en-US" b="0" i="0" dirty="0">
                <a:solidFill>
                  <a:srgbClr val="000000"/>
                </a:solidFill>
                <a:effectLst/>
                <a:latin typeface="system-ui"/>
              </a:rPr>
              <a:t>The sea gave up the dead who were in it, and Death and Hades delivered up the dead who were in them. And they were judged, each one according to his works. </a:t>
            </a:r>
            <a:r>
              <a:rPr lang="en-US" b="1" i="0" baseline="30000" dirty="0">
                <a:solidFill>
                  <a:srgbClr val="000000"/>
                </a:solidFill>
                <a:effectLst/>
                <a:latin typeface="system-ui"/>
              </a:rPr>
              <a:t>14 </a:t>
            </a:r>
            <a:r>
              <a:rPr lang="en-US" b="0" i="0" dirty="0">
                <a:solidFill>
                  <a:srgbClr val="000000"/>
                </a:solidFill>
                <a:effectLst/>
                <a:latin typeface="system-ui"/>
              </a:rPr>
              <a:t>Then Death and Hades were cast into the lake of fire. This is the second </a:t>
            </a:r>
            <a:r>
              <a:rPr lang="en-US" b="0" i="0" baseline="30000" dirty="0">
                <a:solidFill>
                  <a:srgbClr val="000000"/>
                </a:solidFill>
                <a:effectLst/>
                <a:latin typeface="system-ui"/>
              </a:rPr>
              <a:t>[</a:t>
            </a:r>
            <a:r>
              <a:rPr lang="en-US" b="0" i="0" baseline="30000" dirty="0">
                <a:solidFill>
                  <a:srgbClr val="4A4A4A"/>
                </a:solidFill>
                <a:effectLst/>
                <a:latin typeface="system-ui"/>
                <a:hlinkClick r:id="rId4" tooltip="See footnote d"/>
              </a:rPr>
              <a:t>d</a:t>
            </a:r>
            <a:r>
              <a:rPr lang="en-US" b="0" i="0" baseline="30000" dirty="0">
                <a:solidFill>
                  <a:srgbClr val="000000"/>
                </a:solidFill>
                <a:effectLst/>
                <a:latin typeface="system-ui"/>
              </a:rPr>
              <a:t>]</a:t>
            </a:r>
            <a:r>
              <a:rPr lang="en-US" b="0" i="0" dirty="0">
                <a:solidFill>
                  <a:srgbClr val="000000"/>
                </a:solidFill>
                <a:effectLst/>
                <a:latin typeface="system-ui"/>
              </a:rPr>
              <a:t>death. </a:t>
            </a:r>
            <a:r>
              <a:rPr lang="en-US" b="1" i="0" baseline="30000" dirty="0">
                <a:solidFill>
                  <a:srgbClr val="000000"/>
                </a:solidFill>
                <a:effectLst/>
                <a:latin typeface="system-ui"/>
              </a:rPr>
              <a:t>15 </a:t>
            </a:r>
            <a:r>
              <a:rPr lang="en-US" b="0" i="0" dirty="0">
                <a:solidFill>
                  <a:srgbClr val="000000"/>
                </a:solidFill>
                <a:effectLst/>
                <a:latin typeface="system-ui"/>
              </a:rPr>
              <a:t>And anyone not found written in the Book of Life was cast into the lake of fire.</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11</a:t>
            </a:fld>
            <a:endParaRPr lang="en-US"/>
          </a:p>
        </p:txBody>
      </p:sp>
    </p:spTree>
    <p:extLst>
      <p:ext uri="{BB962C8B-B14F-4D97-AF65-F5344CB8AC3E}">
        <p14:creationId xmlns:p14="http://schemas.microsoft.com/office/powerpoint/2010/main" val="3958803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solidFill>
                  <a:srgbClr val="000000"/>
                </a:solidFill>
                <a:effectLst/>
                <a:latin typeface="system-ui"/>
              </a:rPr>
              <a:t>1 Pet 5:8 Be </a:t>
            </a:r>
            <a:r>
              <a:rPr lang="en-US" b="0" i="0" dirty="0">
                <a:solidFill>
                  <a:srgbClr val="000000"/>
                </a:solidFill>
                <a:effectLst/>
                <a:latin typeface="system-ui"/>
              </a:rPr>
              <a:t>sober, be vigilant; because your adversary the devil </a:t>
            </a:r>
            <a:r>
              <a:rPr lang="en-US" b="1" i="0" dirty="0">
                <a:solidFill>
                  <a:srgbClr val="000000"/>
                </a:solidFill>
                <a:effectLst/>
                <a:latin typeface="system-ui"/>
              </a:rPr>
              <a:t>walks</a:t>
            </a:r>
            <a:r>
              <a:rPr lang="en-US" b="0" i="0" dirty="0">
                <a:solidFill>
                  <a:srgbClr val="000000"/>
                </a:solidFill>
                <a:effectLst/>
                <a:latin typeface="system-ui"/>
              </a:rPr>
              <a:t> </a:t>
            </a:r>
            <a:r>
              <a:rPr lang="en-US" b="1" i="0" dirty="0">
                <a:solidFill>
                  <a:srgbClr val="000000"/>
                </a:solidFill>
                <a:effectLst/>
                <a:latin typeface="system-ui"/>
              </a:rPr>
              <a:t>about</a:t>
            </a:r>
            <a:r>
              <a:rPr lang="en-US" b="0" i="0" dirty="0">
                <a:solidFill>
                  <a:srgbClr val="000000"/>
                </a:solidFill>
                <a:effectLst/>
                <a:latin typeface="system-ui"/>
              </a:rPr>
              <a:t> like a roaring lion, seeking whom he may </a:t>
            </a:r>
            <a:r>
              <a:rPr lang="en-US" b="0" i="0" dirty="0" smtClean="0">
                <a:solidFill>
                  <a:srgbClr val="000000"/>
                </a:solidFill>
                <a:effectLst/>
                <a:latin typeface="system-ui"/>
              </a:rPr>
              <a:t>devour.</a:t>
            </a:r>
            <a:r>
              <a:rPr lang="en-US" b="0" i="0" baseline="0" dirty="0" smtClean="0">
                <a:solidFill>
                  <a:srgbClr val="000000"/>
                </a:solidFill>
                <a:effectLst/>
                <a:latin typeface="system-ui"/>
              </a:rPr>
              <a:t> </a:t>
            </a:r>
          </a:p>
          <a:p>
            <a:r>
              <a:rPr lang="en-US" b="0" i="0" baseline="0" dirty="0" smtClean="0">
                <a:solidFill>
                  <a:srgbClr val="000000"/>
                </a:solidFill>
                <a:effectLst/>
                <a:latin typeface="system-ui"/>
              </a:rPr>
              <a:t>John 1:18</a:t>
            </a:r>
            <a:r>
              <a:rPr lang="en-US" b="1" i="0" baseline="30000" dirty="0">
                <a:solidFill>
                  <a:srgbClr val="000000"/>
                </a:solidFill>
                <a:effectLst/>
                <a:latin typeface="system-ui"/>
              </a:rPr>
              <a:t> </a:t>
            </a:r>
            <a:r>
              <a:rPr lang="en-US" b="0" i="0" dirty="0">
                <a:solidFill>
                  <a:srgbClr val="000000"/>
                </a:solidFill>
                <a:effectLst/>
                <a:latin typeface="system-ui"/>
              </a:rPr>
              <a:t>No one has seen God at any time. The only begotten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h"/>
              </a:rPr>
              <a:t>h</a:t>
            </a:r>
            <a:r>
              <a:rPr lang="en-US" b="0" i="0" baseline="30000" dirty="0">
                <a:solidFill>
                  <a:srgbClr val="000000"/>
                </a:solidFill>
                <a:effectLst/>
                <a:latin typeface="system-ui"/>
              </a:rPr>
              <a:t>]</a:t>
            </a:r>
            <a:r>
              <a:rPr lang="en-US" b="0" i="0" dirty="0">
                <a:solidFill>
                  <a:srgbClr val="000000"/>
                </a:solidFill>
                <a:effectLst/>
                <a:latin typeface="system-ui"/>
              </a:rPr>
              <a:t>Son, who is in the bosom of the Father, He has declared </a:t>
            </a:r>
            <a:r>
              <a:rPr lang="en-US" b="0" i="1" dirty="0">
                <a:solidFill>
                  <a:srgbClr val="000000"/>
                </a:solidFill>
                <a:effectLst/>
                <a:latin typeface="system-ui"/>
              </a:rPr>
              <a:t>Him.</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12</a:t>
            </a:fld>
            <a:endParaRPr lang="en-US"/>
          </a:p>
        </p:txBody>
      </p:sp>
    </p:spTree>
    <p:extLst>
      <p:ext uri="{BB962C8B-B14F-4D97-AF65-F5344CB8AC3E}">
        <p14:creationId xmlns:p14="http://schemas.microsoft.com/office/powerpoint/2010/main" val="1279742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 16:19 ¶ "There was a certain rich man who was clothed in purple and fine linen and fared sumptuously every day. 20 "But there was a certain beggar named Lazarus, full of sores, who was laid at his gate,</a:t>
            </a:r>
          </a:p>
          <a:p>
            <a:r>
              <a:rPr lang="en-US" dirty="0" smtClean="0"/>
              <a:t> 21 "desiring to be fed with the crumbs which fell from the rich man's table. Moreover the dogs came and licked his sores.  22 "So it was that the beggar died, and was carried by the angels to Abraham's bosom. The rich man also died and was buried. 23 "And being in torments in Hades, he lifted up his eyes and saw Abraham afar off, and Lazarus in his bosom.</a:t>
            </a:r>
          </a:p>
          <a:p>
            <a:r>
              <a:rPr lang="en-US" dirty="0" smtClean="0"/>
              <a:t>Jas 5:1 ¶ Come now, you rich, weep and howl for your miseries that are coming upon you! 2 Your riches are corrupted, and your garments are moth-eaten. 3 Your gold and silver are corroded, and their corrosion will be a witness against you and will eat your flesh like fire. You have heaped up treasure in the last days. 4 Indeed the wages of the laborers who mowed your fields, which you kept back by fraud, cry out; and the cries of the reapers have reached the ears of the Lord of </a:t>
            </a:r>
            <a:r>
              <a:rPr lang="en-US" dirty="0" err="1" smtClean="0"/>
              <a:t>Sabaoth</a:t>
            </a:r>
            <a:r>
              <a:rPr lang="en-US" dirty="0" smtClean="0"/>
              <a:t>.</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13</a:t>
            </a:fld>
            <a:endParaRPr lang="en-US"/>
          </a:p>
        </p:txBody>
      </p:sp>
    </p:spTree>
    <p:extLst>
      <p:ext uri="{BB962C8B-B14F-4D97-AF65-F5344CB8AC3E}">
        <p14:creationId xmlns:p14="http://schemas.microsoft.com/office/powerpoint/2010/main" val="1036442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303557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1812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49585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362973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30914-31E5-43DD-9AB5-B04EE578D095}"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38922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E30914-31E5-43DD-9AB5-B04EE578D095}" type="datetimeFigureOut">
              <a:rPr lang="en-US" smtClean="0"/>
              <a:t>5/28/2021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06395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E30914-31E5-43DD-9AB5-B04EE578D095}" type="datetimeFigureOut">
              <a:rPr lang="en-US" smtClean="0"/>
              <a:t>5/28/2021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59354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E30914-31E5-43DD-9AB5-B04EE578D095}" type="datetimeFigureOut">
              <a:rPr lang="en-US" smtClean="0"/>
              <a:t>5/28/2021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58275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30914-31E5-43DD-9AB5-B04EE578D095}" type="datetimeFigureOut">
              <a:rPr lang="en-US" smtClean="0"/>
              <a:t>5/28/2021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45727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5/28/2021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361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5/28/2021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93838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30914-31E5-43DD-9AB5-B04EE578D095}" type="datetimeFigureOut">
              <a:rPr lang="en-US" smtClean="0"/>
              <a:t>5/28/2021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56416-3612-4FEE-9288-A70B2D637CB9}" type="slidenum">
              <a:rPr lang="en-US" smtClean="0"/>
              <a:t>‹#›</a:t>
            </a:fld>
            <a:endParaRPr lang="en-US"/>
          </a:p>
        </p:txBody>
      </p:sp>
    </p:spTree>
    <p:extLst>
      <p:ext uri="{BB962C8B-B14F-4D97-AF65-F5344CB8AC3E}">
        <p14:creationId xmlns:p14="http://schemas.microsoft.com/office/powerpoint/2010/main" val="329926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5000"/>
            <a:ext cx="10991681"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10:00 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5:00  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7:00  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2795878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Then Comes the End</a:t>
            </a: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4400" dirty="0"/>
              <a:t>1 Thessalonians 4:15-5:2 		Resurrection</a:t>
            </a:r>
          </a:p>
          <a:p>
            <a:pPr marL="0" indent="0" algn="just">
              <a:buNone/>
            </a:pPr>
            <a:r>
              <a:rPr lang="en-US" sz="4400" dirty="0"/>
              <a:t>2 Peter 3:10-13					Destruction</a:t>
            </a:r>
          </a:p>
          <a:p>
            <a:pPr marL="0" indent="0" algn="just">
              <a:buNone/>
            </a:pPr>
            <a:r>
              <a:rPr lang="en-US" sz="4400" dirty="0"/>
              <a:t>Matthew 25:31-33				Judgment	</a:t>
            </a:r>
          </a:p>
          <a:p>
            <a:pPr marL="0" indent="0" algn="just">
              <a:buNone/>
            </a:pPr>
            <a:endParaRPr lang="en-US" sz="4400" dirty="0"/>
          </a:p>
        </p:txBody>
      </p:sp>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Tree>
    <p:extLst>
      <p:ext uri="{BB962C8B-B14F-4D97-AF65-F5344CB8AC3E}">
        <p14:creationId xmlns:p14="http://schemas.microsoft.com/office/powerpoint/2010/main" val="3193894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Then Comes the End</a:t>
            </a: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4400" dirty="0"/>
              <a:t>1 Thessalonians 4:15-5:2 		Resurrection</a:t>
            </a:r>
          </a:p>
          <a:p>
            <a:pPr marL="0" indent="0" algn="just">
              <a:buNone/>
            </a:pPr>
            <a:r>
              <a:rPr lang="en-US" sz="4400" dirty="0"/>
              <a:t>2 Peter 3:10-13					Destruction</a:t>
            </a:r>
          </a:p>
          <a:p>
            <a:pPr marL="0" indent="0" algn="just">
              <a:buNone/>
            </a:pPr>
            <a:r>
              <a:rPr lang="en-US" sz="4400" dirty="0"/>
              <a:t>Matthew 25:31-33				Judgment</a:t>
            </a:r>
          </a:p>
          <a:p>
            <a:pPr marL="0" indent="0" algn="just">
              <a:buNone/>
            </a:pPr>
            <a:r>
              <a:rPr lang="en-US" sz="4400" dirty="0"/>
              <a:t>Revelation 20:11-14				Eternity</a:t>
            </a:r>
          </a:p>
          <a:p>
            <a:pPr marL="0" indent="0" algn="just">
              <a:buNone/>
            </a:pPr>
            <a:r>
              <a:rPr lang="en-US" sz="4400" dirty="0"/>
              <a:t>	</a:t>
            </a:r>
          </a:p>
          <a:p>
            <a:pPr marL="0" indent="0" algn="just">
              <a:buNone/>
            </a:pPr>
            <a:endParaRPr lang="en-US" sz="4400" dirty="0"/>
          </a:p>
        </p:txBody>
      </p:sp>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Tree>
    <p:extLst>
      <p:ext uri="{BB962C8B-B14F-4D97-AF65-F5344CB8AC3E}">
        <p14:creationId xmlns:p14="http://schemas.microsoft.com/office/powerpoint/2010/main" val="375327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Before the Last Day</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4400" dirty="0"/>
              <a:t>No one is in heaven OR hell yet</a:t>
            </a:r>
          </a:p>
          <a:p>
            <a:pPr marL="0" indent="0" algn="just">
              <a:buNone/>
            </a:pPr>
            <a:r>
              <a:rPr lang="en-US" sz="4400" dirty="0"/>
              <a:t>	No one is in heaven except Jesus – John 1:18</a:t>
            </a:r>
          </a:p>
          <a:p>
            <a:pPr marL="0" indent="0" algn="just">
              <a:buNone/>
            </a:pPr>
            <a:r>
              <a:rPr lang="en-US" sz="4400" dirty="0"/>
              <a:t>	No one is in hell – 2 Peter 2:17, 3:7</a:t>
            </a:r>
          </a:p>
          <a:p>
            <a:pPr marL="0" indent="0" algn="just">
              <a:buNone/>
            </a:pPr>
            <a:r>
              <a:rPr lang="en-US" sz="4400" dirty="0"/>
              <a:t>		Not even the Devil – 1 Peter </a:t>
            </a:r>
            <a:r>
              <a:rPr lang="en-US" sz="4400" dirty="0" smtClean="0"/>
              <a:t>5:8</a:t>
            </a:r>
          </a:p>
          <a:p>
            <a:pPr marL="0" indent="0" algn="just">
              <a:buNone/>
            </a:pPr>
            <a:r>
              <a:rPr lang="en-US" sz="4400" dirty="0"/>
              <a:t>	</a:t>
            </a:r>
          </a:p>
          <a:p>
            <a:pPr marL="0" indent="0" algn="just">
              <a:buNone/>
            </a:pPr>
            <a:endParaRPr lang="en-US" sz="4400" dirty="0"/>
          </a:p>
        </p:txBody>
      </p:sp>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Tree>
    <p:extLst>
      <p:ext uri="{BB962C8B-B14F-4D97-AF65-F5344CB8AC3E}">
        <p14:creationId xmlns:p14="http://schemas.microsoft.com/office/powerpoint/2010/main" val="381544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9107" y="4863545"/>
            <a:ext cx="3728410" cy="1994455"/>
          </a:xfrm>
          <a:prstGeom prst="rect">
            <a:avLst/>
          </a:prstGeom>
        </p:spPr>
      </p:pic>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What Won’t Matter</a:t>
            </a: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000" dirty="0"/>
              <a:t>Your wealth and </a:t>
            </a:r>
            <a:r>
              <a:rPr lang="en-US" sz="5000" dirty="0" smtClean="0"/>
              <a:t>success</a:t>
            </a:r>
          </a:p>
          <a:p>
            <a:pPr marL="0" indent="0" algn="just">
              <a:buNone/>
            </a:pPr>
            <a:r>
              <a:rPr lang="en-US" sz="5000" dirty="0"/>
              <a:t>	</a:t>
            </a:r>
            <a:r>
              <a:rPr lang="en-US" sz="5000" dirty="0" smtClean="0"/>
              <a:t>Luke 16:19-23</a:t>
            </a:r>
          </a:p>
          <a:p>
            <a:pPr marL="0" indent="0" algn="just">
              <a:buNone/>
            </a:pPr>
            <a:r>
              <a:rPr lang="en-US" sz="5000" dirty="0"/>
              <a:t>	</a:t>
            </a:r>
            <a:r>
              <a:rPr lang="en-US" sz="5000" dirty="0" smtClean="0"/>
              <a:t>James 5:1-4</a:t>
            </a:r>
          </a:p>
          <a:p>
            <a:pPr marL="0" indent="0" algn="just">
              <a:buNone/>
            </a:pPr>
            <a:r>
              <a:rPr lang="en-US" sz="5000" dirty="0"/>
              <a:t>	</a:t>
            </a:r>
            <a:endParaRPr lang="en-US" sz="5000" dirty="0"/>
          </a:p>
        </p:txBody>
      </p:sp>
    </p:spTree>
    <p:extLst>
      <p:ext uri="{BB962C8B-B14F-4D97-AF65-F5344CB8AC3E}">
        <p14:creationId xmlns:p14="http://schemas.microsoft.com/office/powerpoint/2010/main" val="480921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9107" y="4863545"/>
            <a:ext cx="3728410" cy="1994455"/>
          </a:xfrm>
          <a:prstGeom prst="rect">
            <a:avLst/>
          </a:prstGeom>
        </p:spPr>
      </p:pic>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What Won’t Matter</a:t>
            </a: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000" dirty="0"/>
              <a:t>Your wealth and success</a:t>
            </a:r>
          </a:p>
          <a:p>
            <a:pPr marL="0" indent="0" algn="just">
              <a:buNone/>
            </a:pPr>
            <a:r>
              <a:rPr lang="en-US" sz="5000" dirty="0"/>
              <a:t>Your popularity and </a:t>
            </a:r>
            <a:r>
              <a:rPr lang="en-US" sz="5000" dirty="0" smtClean="0"/>
              <a:t>power</a:t>
            </a:r>
          </a:p>
          <a:p>
            <a:pPr marL="0" indent="0" algn="just">
              <a:buNone/>
            </a:pPr>
            <a:r>
              <a:rPr lang="en-US" sz="5000" dirty="0"/>
              <a:t>	</a:t>
            </a:r>
            <a:r>
              <a:rPr lang="en-US" sz="5000" dirty="0" smtClean="0"/>
              <a:t>Matthew 16:26</a:t>
            </a:r>
            <a:endParaRPr lang="en-US" sz="5000" dirty="0" smtClean="0"/>
          </a:p>
          <a:p>
            <a:pPr marL="0" indent="0" algn="just">
              <a:buNone/>
            </a:pPr>
            <a:r>
              <a:rPr lang="en-US" sz="5000" dirty="0"/>
              <a:t>	</a:t>
            </a:r>
            <a:endParaRPr lang="en-US" sz="5000" dirty="0"/>
          </a:p>
        </p:txBody>
      </p:sp>
    </p:spTree>
    <p:extLst>
      <p:ext uri="{BB962C8B-B14F-4D97-AF65-F5344CB8AC3E}">
        <p14:creationId xmlns:p14="http://schemas.microsoft.com/office/powerpoint/2010/main" val="3462008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9107" y="4863545"/>
            <a:ext cx="3728410" cy="1994455"/>
          </a:xfrm>
          <a:prstGeom prst="rect">
            <a:avLst/>
          </a:prstGeom>
        </p:spPr>
      </p:pic>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What Won’t Matter</a:t>
            </a: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000" dirty="0"/>
              <a:t>Your wealth and success</a:t>
            </a:r>
          </a:p>
          <a:p>
            <a:pPr marL="0" indent="0" algn="just">
              <a:buNone/>
            </a:pPr>
            <a:r>
              <a:rPr lang="en-US" sz="5000" dirty="0"/>
              <a:t>Your popularity and power</a:t>
            </a:r>
          </a:p>
          <a:p>
            <a:pPr marL="0" indent="0" algn="just">
              <a:buNone/>
            </a:pPr>
            <a:r>
              <a:rPr lang="en-US" sz="5000" dirty="0"/>
              <a:t>That you know </a:t>
            </a:r>
            <a:r>
              <a:rPr lang="en-US" sz="5000" dirty="0" smtClean="0"/>
              <a:t>Jesus</a:t>
            </a:r>
          </a:p>
          <a:p>
            <a:pPr marL="0" indent="0" algn="just">
              <a:buNone/>
            </a:pPr>
            <a:r>
              <a:rPr lang="en-US" sz="5000" dirty="0"/>
              <a:t>	</a:t>
            </a:r>
            <a:r>
              <a:rPr lang="en-US" sz="5000" dirty="0" smtClean="0"/>
              <a:t>Matthew 7:21</a:t>
            </a:r>
            <a:endParaRPr lang="en-US" sz="5000" dirty="0"/>
          </a:p>
        </p:txBody>
      </p:sp>
    </p:spTree>
    <p:extLst>
      <p:ext uri="{BB962C8B-B14F-4D97-AF65-F5344CB8AC3E}">
        <p14:creationId xmlns:p14="http://schemas.microsoft.com/office/powerpoint/2010/main" val="4099579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9107" y="4863545"/>
            <a:ext cx="3728410" cy="1994455"/>
          </a:xfrm>
          <a:prstGeom prst="rect">
            <a:avLst/>
          </a:prstGeom>
        </p:spPr>
      </p:pic>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What Won’t Matter</a:t>
            </a: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000" dirty="0"/>
              <a:t>Your wealth and success</a:t>
            </a:r>
          </a:p>
          <a:p>
            <a:pPr marL="0" indent="0" algn="just">
              <a:buNone/>
            </a:pPr>
            <a:r>
              <a:rPr lang="en-US" sz="5000" dirty="0"/>
              <a:t>Your popularity and power</a:t>
            </a:r>
          </a:p>
          <a:p>
            <a:pPr marL="0" indent="0" algn="just">
              <a:buNone/>
            </a:pPr>
            <a:r>
              <a:rPr lang="en-US" sz="5000" dirty="0"/>
              <a:t>That you know Jesus</a:t>
            </a:r>
          </a:p>
          <a:p>
            <a:pPr marL="0" indent="0" algn="just">
              <a:buNone/>
            </a:pPr>
            <a:r>
              <a:rPr lang="en-US" sz="5000" dirty="0"/>
              <a:t>That you did good works</a:t>
            </a:r>
          </a:p>
          <a:p>
            <a:pPr marL="0" indent="0" algn="just">
              <a:buNone/>
            </a:pPr>
            <a:r>
              <a:rPr lang="en-US" sz="5000" dirty="0" smtClean="0"/>
              <a:t>	Matthew 7:22</a:t>
            </a:r>
            <a:endParaRPr lang="en-US" sz="5000" dirty="0"/>
          </a:p>
        </p:txBody>
      </p:sp>
    </p:spTree>
    <p:extLst>
      <p:ext uri="{BB962C8B-B14F-4D97-AF65-F5344CB8AC3E}">
        <p14:creationId xmlns:p14="http://schemas.microsoft.com/office/powerpoint/2010/main" val="2759020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9107" y="4863545"/>
            <a:ext cx="3728410" cy="1994455"/>
          </a:xfrm>
          <a:prstGeom prst="rect">
            <a:avLst/>
          </a:prstGeom>
        </p:spPr>
      </p:pic>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What Won’t Matter</a:t>
            </a: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5000" dirty="0"/>
              <a:t>Your wealth and success</a:t>
            </a:r>
          </a:p>
          <a:p>
            <a:pPr marL="0" indent="0" algn="just">
              <a:buNone/>
            </a:pPr>
            <a:r>
              <a:rPr lang="en-US" sz="5000" dirty="0"/>
              <a:t>Your popularity and power</a:t>
            </a:r>
          </a:p>
          <a:p>
            <a:pPr marL="0" indent="0" algn="just">
              <a:buNone/>
            </a:pPr>
            <a:r>
              <a:rPr lang="en-US" sz="5000" dirty="0"/>
              <a:t>That you know Jesus</a:t>
            </a:r>
          </a:p>
          <a:p>
            <a:pPr marL="0" indent="0" algn="just">
              <a:buNone/>
            </a:pPr>
            <a:r>
              <a:rPr lang="en-US" sz="5000" dirty="0"/>
              <a:t>That you did good works</a:t>
            </a:r>
          </a:p>
          <a:p>
            <a:pPr marL="0" indent="0" algn="just">
              <a:buNone/>
            </a:pPr>
            <a:r>
              <a:rPr lang="en-US" sz="5000" dirty="0"/>
              <a:t>That you followed good </a:t>
            </a:r>
            <a:r>
              <a:rPr lang="en-US" sz="5000" dirty="0" smtClean="0"/>
              <a:t>people</a:t>
            </a:r>
          </a:p>
          <a:p>
            <a:pPr marL="0" indent="0" algn="just">
              <a:buNone/>
            </a:pPr>
            <a:r>
              <a:rPr lang="en-US" sz="5000" dirty="0"/>
              <a:t>	</a:t>
            </a:r>
            <a:r>
              <a:rPr lang="en-US" sz="5000" dirty="0" smtClean="0"/>
              <a:t>Matthew 7:13-15</a:t>
            </a:r>
            <a:endParaRPr lang="en-US" sz="4400" dirty="0"/>
          </a:p>
        </p:txBody>
      </p:sp>
    </p:spTree>
    <p:extLst>
      <p:ext uri="{BB962C8B-B14F-4D97-AF65-F5344CB8AC3E}">
        <p14:creationId xmlns:p14="http://schemas.microsoft.com/office/powerpoint/2010/main" val="3675814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9107" y="4863545"/>
            <a:ext cx="3728410" cy="1994455"/>
          </a:xfrm>
          <a:prstGeom prst="rect">
            <a:avLst/>
          </a:prstGeom>
        </p:spPr>
      </p:pic>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Dismissed </a:t>
            </a:r>
            <a:r>
              <a:rPr lang="en-US" sz="9900" dirty="0">
                <a:effectLst>
                  <a:glow rad="228600">
                    <a:srgbClr val="000000"/>
                  </a:glow>
                </a:effectLst>
                <a:latin typeface="+mn-lt"/>
              </a:rPr>
              <a:t>by God</a:t>
            </a:r>
          </a:p>
        </p:txBody>
      </p:sp>
      <p:sp>
        <p:nvSpPr>
          <p:cNvPr id="3" name="Content Placeholder 2"/>
          <p:cNvSpPr>
            <a:spLocks noGrp="1"/>
          </p:cNvSpPr>
          <p:nvPr>
            <p:ph idx="1"/>
          </p:nvPr>
        </p:nvSpPr>
        <p:spPr>
          <a:xfrm>
            <a:off x="317772" y="1784528"/>
            <a:ext cx="11377401" cy="4975868"/>
          </a:xfrm>
        </p:spPr>
        <p:txBody>
          <a:bodyPr>
            <a:normAutofit/>
          </a:bodyPr>
          <a:lstStyle/>
          <a:p>
            <a:pPr marL="0" indent="0" algn="just">
              <a:buNone/>
            </a:pPr>
            <a:r>
              <a:rPr lang="en-US" sz="4400" i="1" dirty="0">
                <a:effectLst>
                  <a:glow rad="228600">
                    <a:srgbClr val="000000"/>
                  </a:glow>
                </a:effectLst>
              </a:rPr>
              <a:t>“</a:t>
            </a:r>
            <a:r>
              <a:rPr lang="en-US" sz="5000" i="1" dirty="0">
                <a:effectLst>
                  <a:glow rad="228600">
                    <a:srgbClr val="000000"/>
                  </a:glow>
                </a:effectLst>
              </a:rPr>
              <a:t>Depart from me, I know you not”</a:t>
            </a:r>
          </a:p>
          <a:p>
            <a:pPr marL="0" indent="0" algn="just">
              <a:buNone/>
            </a:pPr>
            <a:endParaRPr lang="en-US" sz="1600" i="1" dirty="0">
              <a:effectLst>
                <a:glow rad="228600">
                  <a:srgbClr val="000000"/>
                </a:glow>
              </a:effectLst>
            </a:endParaRPr>
          </a:p>
          <a:p>
            <a:pPr marL="0" indent="0" algn="just">
              <a:buNone/>
            </a:pPr>
            <a:r>
              <a:rPr lang="en-US" sz="5000" i="1" dirty="0">
                <a:effectLst>
                  <a:glow rad="228600">
                    <a:srgbClr val="000000"/>
                  </a:glow>
                </a:effectLst>
              </a:rPr>
              <a:t>“Go away into everlasting punishment”</a:t>
            </a:r>
          </a:p>
          <a:p>
            <a:pPr marL="0" indent="0" algn="just">
              <a:buNone/>
            </a:pPr>
            <a:endParaRPr lang="en-US" sz="1700" i="1" dirty="0">
              <a:effectLst>
                <a:glow rad="228600">
                  <a:srgbClr val="000000"/>
                </a:glow>
              </a:effectLst>
            </a:endParaRPr>
          </a:p>
          <a:p>
            <a:pPr marL="0" indent="0" algn="just">
              <a:buNone/>
            </a:pPr>
            <a:r>
              <a:rPr lang="en-US" sz="5000" i="1" dirty="0">
                <a:effectLst>
                  <a:glow rad="228600">
                    <a:srgbClr val="000000"/>
                  </a:glow>
                </a:effectLst>
              </a:rPr>
              <a:t>“Bind him hand and foot, take him away, and cast him into outer darkness; there will be weeping and gnashing of teeth.”</a:t>
            </a:r>
          </a:p>
          <a:p>
            <a:pPr marL="0" indent="0" algn="just">
              <a:buNone/>
            </a:pPr>
            <a:endParaRPr lang="en-US" sz="4400" dirty="0"/>
          </a:p>
        </p:txBody>
      </p:sp>
    </p:spTree>
    <p:extLst>
      <p:ext uri="{BB962C8B-B14F-4D97-AF65-F5344CB8AC3E}">
        <p14:creationId xmlns:p14="http://schemas.microsoft.com/office/powerpoint/2010/main" val="379979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10000" dirty="0">
                <a:effectLst>
                  <a:glow rad="228600">
                    <a:srgbClr val="000000"/>
                  </a:glow>
                </a:effectLst>
                <a:latin typeface="+mn-lt"/>
              </a:rPr>
              <a:t>What Will Matter</a:t>
            </a: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5000" dirty="0"/>
              <a:t>That you have remained clothed in Christ</a:t>
            </a:r>
          </a:p>
          <a:p>
            <a:pPr marL="0" indent="0" algn="just">
              <a:buNone/>
            </a:pPr>
            <a:r>
              <a:rPr lang="en-US" sz="5000" dirty="0"/>
              <a:t>	Revelation </a:t>
            </a:r>
            <a:r>
              <a:rPr lang="en-US" sz="5000" dirty="0" smtClean="0"/>
              <a:t>16:15</a:t>
            </a:r>
            <a:endParaRPr lang="en-US" sz="5000" dirty="0"/>
          </a:p>
          <a:p>
            <a:pPr marL="0" indent="0" algn="just">
              <a:buNone/>
            </a:pPr>
            <a:r>
              <a:rPr lang="en-US" sz="5000" dirty="0"/>
              <a:t>	Galatians </a:t>
            </a:r>
            <a:r>
              <a:rPr lang="en-US" sz="5000" dirty="0" smtClean="0"/>
              <a:t>3:27</a:t>
            </a:r>
            <a:endParaRPr lang="en-US" sz="5000" dirty="0"/>
          </a:p>
        </p:txBody>
      </p:sp>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Tree>
    <p:extLst>
      <p:ext uri="{BB962C8B-B14F-4D97-AF65-F5344CB8AC3E}">
        <p14:creationId xmlns:p14="http://schemas.microsoft.com/office/powerpoint/2010/main" val="1550267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19670236"/>
              </p:ext>
            </p:extLst>
          </p:nvPr>
        </p:nvGraphicFramePr>
        <p:xfrm>
          <a:off x="5892800" y="-1"/>
          <a:ext cx="6299200" cy="6853083"/>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149600">
                  <a:extLst>
                    <a:ext uri="{9D8B030D-6E8A-4147-A177-3AD203B41FA5}">
                      <a16:colId xmlns:a16="http://schemas.microsoft.com/office/drawing/2014/main" xmlns="" val="20000"/>
                    </a:ext>
                  </a:extLst>
                </a:gridCol>
                <a:gridCol w="3149600">
                  <a:extLst>
                    <a:ext uri="{9D8B030D-6E8A-4147-A177-3AD203B41FA5}">
                      <a16:colId xmlns:a16="http://schemas.microsoft.com/office/drawing/2014/main" xmlns="" val="20001"/>
                    </a:ext>
                  </a:extLst>
                </a:gridCol>
              </a:tblGrid>
              <a:tr h="701551">
                <a:tc>
                  <a:txBody>
                    <a:bodyPr/>
                    <a:lstStyle/>
                    <a:p>
                      <a:pPr algn="ctr"/>
                      <a:r>
                        <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Craig Foster</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701551">
                <a:tc>
                  <a:txBody>
                    <a:bodyPr/>
                    <a:lstStyle/>
                    <a:p>
                      <a:pPr algn="ctr"/>
                      <a:r>
                        <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433</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666313">
                <a:tc>
                  <a:txBody>
                    <a:bodyPr/>
                    <a:lstStyle/>
                    <a:p>
                      <a:pPr algn="ctr"/>
                      <a:r>
                        <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249</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6663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160</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01551">
                <a:tc>
                  <a:txBody>
                    <a:bodyPr/>
                    <a:lstStyle/>
                    <a:p>
                      <a:pPr algn="ctr"/>
                      <a:r>
                        <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rPr>
                        <a:t>Rob Wade</a:t>
                      </a:r>
                      <a:endParaRPr kumimoji="0" lang="en-US" sz="3200" b="1" i="0" u="none" strike="noStrike" kern="1200" cap="none" spc="0" normalizeH="0" baseline="0" noProof="0" dirty="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701551">
                <a:tc>
                  <a:txBody>
                    <a:bodyPr/>
                    <a:lstStyle/>
                    <a:p>
                      <a:pPr algn="ctr"/>
                      <a:r>
                        <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630</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701551">
                <a:tc>
                  <a:txBody>
                    <a:bodyPr/>
                    <a:lstStyle/>
                    <a:p>
                      <a:pPr algn="ctr"/>
                      <a:r>
                        <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380</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701551">
                <a:tc>
                  <a:txBody>
                    <a:bodyPr/>
                    <a:lstStyle/>
                    <a:p>
                      <a:pPr algn="ctr"/>
                      <a:r>
                        <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701551">
                <a:tc>
                  <a:txBody>
                    <a:bodyPr/>
                    <a:lstStyle/>
                    <a:p>
                      <a:pPr algn="ctr"/>
                      <a:r>
                        <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284 </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570872">
                <a:tc>
                  <a:txBody>
                    <a:bodyPr/>
                    <a:lstStyle/>
                    <a:p>
                      <a:pPr algn="ctr"/>
                      <a:r>
                        <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endParaRPr lang="en-US" sz="3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
        <p:nvSpPr>
          <p:cNvPr id="2" name="Rectangle 1"/>
          <p:cNvSpPr/>
          <p:nvPr/>
        </p:nvSpPr>
        <p:spPr>
          <a:xfrm>
            <a:off x="304800" y="165913"/>
            <a:ext cx="5384800" cy="6658682"/>
          </a:xfrm>
          <a:prstGeom prst="rect">
            <a:avLst/>
          </a:prstGeom>
          <a:solidFill>
            <a:schemeClr val="bg1"/>
          </a:solid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1 Corinthians 16:2</a:t>
            </a:r>
          </a:p>
          <a:p>
            <a:pPr algn="just"/>
            <a:r>
              <a:rPr lang="en-US" sz="4267" b="1" i="1" dirty="0">
                <a:ln w="9525">
                  <a:solidFill>
                    <a:schemeClr val="bg1"/>
                  </a:solidFill>
                  <a:prstDash val="solid"/>
                </a:ln>
                <a:effectLst>
                  <a:outerShdw blurRad="12700" dist="38100" dir="2700000" algn="tl" rotWithShape="0">
                    <a:schemeClr val="bg1">
                      <a:lumMod val="50000"/>
                    </a:schemeClr>
                  </a:outerShdw>
                </a:effectLst>
              </a:rPr>
              <a:t>On the first day of the week let each one of you lay something aside, storing up as he may prosper, that there be no collections when I come</a:t>
            </a:r>
            <a:r>
              <a:rPr lang="en-US" sz="4267" b="1" dirty="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a:ln w="9525">
                  <a:solidFill>
                    <a:schemeClr val="bg1"/>
                  </a:solidFill>
                  <a:prstDash val="solid"/>
                </a:ln>
                <a:effectLst>
                  <a:outerShdw blurRad="12700" dist="38100" dir="2700000" algn="tl" rotWithShape="0">
                    <a:schemeClr val="bg1">
                      <a:lumMod val="50000"/>
                    </a:schemeClr>
                  </a:outerShdw>
                </a:effectLst>
              </a:rPr>
              <a:t>A collection basket </a:t>
            </a:r>
          </a:p>
          <a:p>
            <a:pPr algn="ctr"/>
            <a:r>
              <a:rPr lang="en-US" sz="3200" b="1" dirty="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3540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10000" dirty="0">
                <a:effectLst>
                  <a:glow rad="228600">
                    <a:srgbClr val="000000"/>
                  </a:glow>
                </a:effectLst>
                <a:latin typeface="+mn-lt"/>
              </a:rPr>
              <a:t>What Will Matter</a:t>
            </a: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5000" dirty="0"/>
              <a:t>That you have remained clothed in Christ</a:t>
            </a:r>
          </a:p>
          <a:p>
            <a:pPr marL="0" indent="0" algn="just">
              <a:buNone/>
            </a:pPr>
            <a:r>
              <a:rPr lang="en-US" sz="5000" dirty="0"/>
              <a:t>That you served other Christians</a:t>
            </a:r>
          </a:p>
          <a:p>
            <a:pPr marL="0" indent="0" algn="just">
              <a:buNone/>
            </a:pPr>
            <a:r>
              <a:rPr lang="en-US" sz="5000" dirty="0"/>
              <a:t>	Matthew </a:t>
            </a:r>
            <a:r>
              <a:rPr lang="en-US" sz="5000" dirty="0" smtClean="0"/>
              <a:t>25:31-46</a:t>
            </a:r>
            <a:endParaRPr lang="en-US" sz="5000" dirty="0"/>
          </a:p>
        </p:txBody>
      </p:sp>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Tree>
    <p:extLst>
      <p:ext uri="{BB962C8B-B14F-4D97-AF65-F5344CB8AC3E}">
        <p14:creationId xmlns:p14="http://schemas.microsoft.com/office/powerpoint/2010/main" val="3317889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10000" dirty="0">
                <a:effectLst>
                  <a:glow rad="228600">
                    <a:srgbClr val="000000"/>
                  </a:glow>
                </a:effectLst>
                <a:latin typeface="+mn-lt"/>
              </a:rPr>
              <a:t>What Will Matter</a:t>
            </a: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5000" dirty="0"/>
              <a:t>That you have remained clothed in Christ</a:t>
            </a:r>
          </a:p>
          <a:p>
            <a:pPr marL="0" indent="0" algn="just">
              <a:buNone/>
            </a:pPr>
            <a:r>
              <a:rPr lang="en-US" sz="5000" dirty="0"/>
              <a:t>That you served other Christians</a:t>
            </a:r>
          </a:p>
          <a:p>
            <a:pPr marL="0" indent="0" algn="just">
              <a:buNone/>
            </a:pPr>
            <a:r>
              <a:rPr lang="en-US" sz="5000" dirty="0"/>
              <a:t>That you remained pure and </a:t>
            </a:r>
            <a:r>
              <a:rPr lang="en-US" sz="5000" dirty="0" smtClean="0"/>
              <a:t>undefiled</a:t>
            </a:r>
          </a:p>
          <a:p>
            <a:pPr marL="0" indent="0" algn="just">
              <a:buNone/>
            </a:pPr>
            <a:r>
              <a:rPr lang="en-US" sz="5000" dirty="0"/>
              <a:t>	</a:t>
            </a:r>
            <a:r>
              <a:rPr lang="en-US" sz="5000" dirty="0" smtClean="0"/>
              <a:t>James 1:27</a:t>
            </a:r>
            <a:endParaRPr lang="en-US" sz="5000" dirty="0"/>
          </a:p>
        </p:txBody>
      </p:sp>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Tree>
    <p:extLst>
      <p:ext uri="{BB962C8B-B14F-4D97-AF65-F5344CB8AC3E}">
        <p14:creationId xmlns:p14="http://schemas.microsoft.com/office/powerpoint/2010/main" val="303784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10000" dirty="0">
                <a:effectLst>
                  <a:glow rad="228600">
                    <a:srgbClr val="000000"/>
                  </a:glow>
                </a:effectLst>
                <a:latin typeface="+mn-lt"/>
              </a:rPr>
              <a:t>What Will Matter</a:t>
            </a:r>
          </a:p>
        </p:txBody>
      </p:sp>
      <p:sp>
        <p:nvSpPr>
          <p:cNvPr id="3" name="Content Placeholder 2"/>
          <p:cNvSpPr>
            <a:spLocks noGrp="1"/>
          </p:cNvSpPr>
          <p:nvPr>
            <p:ph idx="1"/>
          </p:nvPr>
        </p:nvSpPr>
        <p:spPr>
          <a:xfrm>
            <a:off x="307497" y="1825625"/>
            <a:ext cx="11377401" cy="4770384"/>
          </a:xfrm>
        </p:spPr>
        <p:txBody>
          <a:bodyPr>
            <a:noAutofit/>
          </a:bodyPr>
          <a:lstStyle/>
          <a:p>
            <a:pPr marL="0" indent="0" algn="just">
              <a:buNone/>
            </a:pPr>
            <a:r>
              <a:rPr lang="en-US" sz="5000" dirty="0"/>
              <a:t>That you have remained clothed in Christ</a:t>
            </a:r>
          </a:p>
          <a:p>
            <a:pPr marL="0" indent="0" algn="just">
              <a:buNone/>
            </a:pPr>
            <a:r>
              <a:rPr lang="en-US" sz="5000" dirty="0"/>
              <a:t>That you served other Christians</a:t>
            </a:r>
          </a:p>
          <a:p>
            <a:pPr marL="0" indent="0" algn="just">
              <a:buNone/>
            </a:pPr>
            <a:r>
              <a:rPr lang="en-US" sz="5000" dirty="0"/>
              <a:t>That you remained pure and undefiled</a:t>
            </a:r>
          </a:p>
          <a:p>
            <a:pPr marL="0" indent="0" algn="just">
              <a:buNone/>
            </a:pPr>
            <a:r>
              <a:rPr lang="en-US" sz="5000" dirty="0"/>
              <a:t>That you were a worshipper of God</a:t>
            </a:r>
          </a:p>
          <a:p>
            <a:pPr marL="0" indent="0" algn="just">
              <a:buNone/>
            </a:pPr>
            <a:r>
              <a:rPr lang="en-US" sz="5000" dirty="0"/>
              <a:t>	John 9:31</a:t>
            </a:r>
          </a:p>
          <a:p>
            <a:pPr marL="0" indent="0" algn="just">
              <a:buNone/>
            </a:pPr>
            <a:r>
              <a:rPr lang="en-US" sz="5000" dirty="0"/>
              <a:t>	Hebrews 10:26</a:t>
            </a:r>
          </a:p>
        </p:txBody>
      </p:sp>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Tree>
    <p:extLst>
      <p:ext uri="{BB962C8B-B14F-4D97-AF65-F5344CB8AC3E}">
        <p14:creationId xmlns:p14="http://schemas.microsoft.com/office/powerpoint/2010/main" val="317953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000" dirty="0">
                <a:latin typeface="+mn-lt"/>
              </a:rPr>
              <a:t>Being Ready For That Day</a:t>
            </a:r>
          </a:p>
        </p:txBody>
      </p:sp>
      <p:sp>
        <p:nvSpPr>
          <p:cNvPr id="3" name="Content Placeholder 2"/>
          <p:cNvSpPr>
            <a:spLocks noGrp="1"/>
          </p:cNvSpPr>
          <p:nvPr>
            <p:ph idx="1"/>
          </p:nvPr>
        </p:nvSpPr>
        <p:spPr>
          <a:xfrm>
            <a:off x="387456" y="1600200"/>
            <a:ext cx="11507835" cy="5312979"/>
          </a:xfrm>
        </p:spPr>
        <p:txBody>
          <a:bodyPr>
            <a:noAutofit/>
          </a:bodyPr>
          <a:lstStyle/>
          <a:p>
            <a:pPr marL="0" indent="0">
              <a:buNone/>
            </a:pPr>
            <a:r>
              <a:rPr lang="en-US" sz="5000" dirty="0"/>
              <a:t>The day will come like a thief</a:t>
            </a:r>
          </a:p>
          <a:p>
            <a:pPr marL="0" indent="0">
              <a:buNone/>
            </a:pPr>
            <a:r>
              <a:rPr lang="en-US" sz="5000" dirty="0"/>
              <a:t>	You will not expect it</a:t>
            </a:r>
          </a:p>
          <a:p>
            <a:pPr marL="0" indent="0">
              <a:buNone/>
            </a:pPr>
            <a:r>
              <a:rPr lang="en-US" sz="5000" dirty="0"/>
              <a:t>	No signs or wonders</a:t>
            </a:r>
          </a:p>
          <a:p>
            <a:pPr marL="0" indent="0">
              <a:buNone/>
            </a:pPr>
            <a:r>
              <a:rPr lang="en-US" sz="5000" dirty="0"/>
              <a:t>	A day like any </a:t>
            </a:r>
            <a:r>
              <a:rPr lang="en-US" sz="5000" dirty="0" smtClean="0"/>
              <a:t>other</a:t>
            </a:r>
          </a:p>
          <a:p>
            <a:pPr marL="0" indent="0">
              <a:buNone/>
            </a:pPr>
            <a:endParaRPr lang="en-US" sz="5000" dirty="0"/>
          </a:p>
          <a:p>
            <a:pPr marL="0" indent="0">
              <a:buNone/>
            </a:pPr>
            <a:r>
              <a:rPr lang="en-US" sz="5000" dirty="0" smtClean="0"/>
              <a:t>Being ready means you are ready NOW</a:t>
            </a:r>
            <a:endParaRPr lang="en-US" sz="5000" dirty="0"/>
          </a:p>
          <a:p>
            <a:pPr marL="0" indent="0">
              <a:buNone/>
            </a:pPr>
            <a:endParaRPr lang="en-US" sz="4400" dirty="0"/>
          </a:p>
        </p:txBody>
      </p:sp>
    </p:spTree>
    <p:extLst>
      <p:ext uri="{BB962C8B-B14F-4D97-AF65-F5344CB8AC3E}">
        <p14:creationId xmlns:p14="http://schemas.microsoft.com/office/powerpoint/2010/main" val="2792989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14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9107" y="4863545"/>
            <a:ext cx="3728410" cy="1994455"/>
          </a:xfrm>
          <a:prstGeom prst="rect">
            <a:avLst/>
          </a:prstGeom>
        </p:spPr>
      </p:pic>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Ready For the Day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377401" cy="5109431"/>
          </a:xfrm>
        </p:spPr>
        <p:txBody>
          <a:bodyPr>
            <a:normAutofit fontScale="92500" lnSpcReduction="10000"/>
          </a:bodyPr>
          <a:lstStyle/>
          <a:p>
            <a:pPr marL="0" indent="0" algn="just">
              <a:buNone/>
            </a:pPr>
            <a:r>
              <a:rPr lang="en-US" sz="5000" dirty="0" smtClean="0"/>
              <a:t>Jesus is returning for those who:</a:t>
            </a:r>
          </a:p>
          <a:p>
            <a:pPr marL="0" indent="0" algn="just">
              <a:buNone/>
            </a:pPr>
            <a:r>
              <a:rPr lang="en-US" sz="5000" dirty="0" smtClean="0"/>
              <a:t>	Have believed</a:t>
            </a:r>
          </a:p>
          <a:p>
            <a:pPr marL="0" indent="0" algn="just">
              <a:buNone/>
            </a:pPr>
            <a:r>
              <a:rPr lang="en-US" sz="5000" dirty="0" smtClean="0"/>
              <a:t>	Have confessed Him</a:t>
            </a:r>
          </a:p>
          <a:p>
            <a:pPr marL="0" indent="0" algn="just">
              <a:buNone/>
            </a:pPr>
            <a:r>
              <a:rPr lang="en-US" sz="5000" dirty="0" smtClean="0"/>
              <a:t>	Have turned from sin</a:t>
            </a:r>
          </a:p>
          <a:p>
            <a:pPr marL="0" indent="0" algn="just">
              <a:buNone/>
            </a:pPr>
            <a:r>
              <a:rPr lang="en-US" sz="5000" dirty="0" smtClean="0"/>
              <a:t>	Have been baptized</a:t>
            </a:r>
          </a:p>
          <a:p>
            <a:pPr marL="0" indent="0" algn="just">
              <a:buNone/>
            </a:pPr>
            <a:r>
              <a:rPr lang="en-US" sz="5000" dirty="0" smtClean="0"/>
              <a:t>	Have remained faithful</a:t>
            </a:r>
          </a:p>
          <a:p>
            <a:pPr marL="0" indent="0" algn="just">
              <a:buNone/>
            </a:pPr>
            <a:r>
              <a:rPr lang="en-US" sz="5000" dirty="0"/>
              <a:t>	</a:t>
            </a:r>
            <a:r>
              <a:rPr lang="en-US" sz="5000" dirty="0" smtClean="0"/>
              <a:t>		</a:t>
            </a:r>
            <a:r>
              <a:rPr lang="en-US" sz="5400" dirty="0" smtClean="0"/>
              <a:t>Is that YOU?</a:t>
            </a:r>
            <a:endParaRPr lang="en-US" sz="5400" dirty="0"/>
          </a:p>
        </p:txBody>
      </p:sp>
    </p:spTree>
    <p:extLst>
      <p:ext uri="{BB962C8B-B14F-4D97-AF65-F5344CB8AC3E}">
        <p14:creationId xmlns:p14="http://schemas.microsoft.com/office/powerpoint/2010/main" val="133643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000" dirty="0" smtClean="0">
                <a:latin typeface="+mn-lt"/>
              </a:rPr>
              <a:t>Pu</a:t>
            </a:r>
            <a:endParaRPr lang="en-US" sz="8000" dirty="0">
              <a:latin typeface="+mn-lt"/>
            </a:endParaRPr>
          </a:p>
        </p:txBody>
      </p:sp>
    </p:spTree>
    <p:extLst>
      <p:ext uri="{BB962C8B-B14F-4D97-AF65-F5344CB8AC3E}">
        <p14:creationId xmlns:p14="http://schemas.microsoft.com/office/powerpoint/2010/main" val="51636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31" y="365124"/>
            <a:ext cx="11682248" cy="2385825"/>
          </a:xfrm>
        </p:spPr>
        <p:txBody>
          <a:bodyPr>
            <a:noAutofit/>
          </a:bodyPr>
          <a:lstStyle/>
          <a:p>
            <a:pPr algn="ctr"/>
            <a:r>
              <a:rPr lang="en-US" sz="9900" dirty="0">
                <a:latin typeface="+mn-lt"/>
              </a:rPr>
              <a:t>The End</a:t>
            </a:r>
          </a:p>
        </p:txBody>
      </p:sp>
    </p:spTree>
    <p:extLst>
      <p:ext uri="{BB962C8B-B14F-4D97-AF65-F5344CB8AC3E}">
        <p14:creationId xmlns:p14="http://schemas.microsoft.com/office/powerpoint/2010/main" val="3530655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31" y="365124"/>
            <a:ext cx="11682248" cy="2385825"/>
          </a:xfrm>
        </p:spPr>
        <p:txBody>
          <a:bodyPr>
            <a:noAutofit/>
          </a:bodyPr>
          <a:lstStyle/>
          <a:p>
            <a:pPr algn="ctr"/>
            <a:r>
              <a:rPr lang="en-US" sz="9900" dirty="0">
                <a:latin typeface="+mn-lt"/>
              </a:rPr>
              <a:t>The End</a:t>
            </a:r>
          </a:p>
        </p:txBody>
      </p:sp>
      <p:sp>
        <p:nvSpPr>
          <p:cNvPr id="3" name="Oval 2">
            <a:extLst>
              <a:ext uri="{FF2B5EF4-FFF2-40B4-BE49-F238E27FC236}">
                <a16:creationId xmlns:a16="http://schemas.microsoft.com/office/drawing/2014/main" xmlns="" id="{B18D0754-9B1D-4E73-B93F-C4ED58549CE7}"/>
              </a:ext>
            </a:extLst>
          </p:cNvPr>
          <p:cNvSpPr/>
          <p:nvPr/>
        </p:nvSpPr>
        <p:spPr>
          <a:xfrm>
            <a:off x="260131" y="2538806"/>
            <a:ext cx="4175604" cy="3954070"/>
          </a:xfrm>
          <a:prstGeom prst="ellipse">
            <a:avLst/>
          </a:prstGeom>
          <a:solidFill>
            <a:schemeClr val="accent4">
              <a:lumMod val="5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rPr>
              <a:t>Our Death</a:t>
            </a:r>
          </a:p>
        </p:txBody>
      </p:sp>
    </p:spTree>
    <p:extLst>
      <p:ext uri="{BB962C8B-B14F-4D97-AF65-F5344CB8AC3E}">
        <p14:creationId xmlns:p14="http://schemas.microsoft.com/office/powerpoint/2010/main" val="2248638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31" y="365124"/>
            <a:ext cx="11682248" cy="2385825"/>
          </a:xfrm>
        </p:spPr>
        <p:txBody>
          <a:bodyPr>
            <a:noAutofit/>
          </a:bodyPr>
          <a:lstStyle/>
          <a:p>
            <a:pPr algn="ctr"/>
            <a:r>
              <a:rPr lang="en-US" sz="9900" dirty="0">
                <a:latin typeface="+mn-lt"/>
              </a:rPr>
              <a:t>The End</a:t>
            </a:r>
          </a:p>
        </p:txBody>
      </p:sp>
      <p:sp>
        <p:nvSpPr>
          <p:cNvPr id="3" name="Oval 2">
            <a:extLst>
              <a:ext uri="{FF2B5EF4-FFF2-40B4-BE49-F238E27FC236}">
                <a16:creationId xmlns:a16="http://schemas.microsoft.com/office/drawing/2014/main" xmlns="" id="{B18D0754-9B1D-4E73-B93F-C4ED58549CE7}"/>
              </a:ext>
            </a:extLst>
          </p:cNvPr>
          <p:cNvSpPr/>
          <p:nvPr/>
        </p:nvSpPr>
        <p:spPr>
          <a:xfrm>
            <a:off x="260131" y="2538806"/>
            <a:ext cx="4175604" cy="3954070"/>
          </a:xfrm>
          <a:prstGeom prst="ellipse">
            <a:avLst/>
          </a:prstGeom>
          <a:solidFill>
            <a:schemeClr val="accent4">
              <a:lumMod val="5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rPr>
              <a:t>Our Death</a:t>
            </a:r>
          </a:p>
        </p:txBody>
      </p:sp>
      <p:sp>
        <p:nvSpPr>
          <p:cNvPr id="6" name="Oval 5">
            <a:extLst>
              <a:ext uri="{FF2B5EF4-FFF2-40B4-BE49-F238E27FC236}">
                <a16:creationId xmlns:a16="http://schemas.microsoft.com/office/drawing/2014/main" xmlns="" id="{54E36A1D-71B6-4F98-BF7E-86FBE5CAF65E}"/>
              </a:ext>
            </a:extLst>
          </p:cNvPr>
          <p:cNvSpPr/>
          <p:nvPr/>
        </p:nvSpPr>
        <p:spPr>
          <a:xfrm>
            <a:off x="7756264" y="2538806"/>
            <a:ext cx="4175605" cy="3954070"/>
          </a:xfrm>
          <a:prstGeom prst="ellipse">
            <a:avLst/>
          </a:prstGeom>
          <a:solidFill>
            <a:schemeClr val="accent4">
              <a:lumMod val="5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Lord’s Return</a:t>
            </a:r>
          </a:p>
        </p:txBody>
      </p:sp>
    </p:spTree>
    <p:extLst>
      <p:ext uri="{BB962C8B-B14F-4D97-AF65-F5344CB8AC3E}">
        <p14:creationId xmlns:p14="http://schemas.microsoft.com/office/powerpoint/2010/main" val="2352877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31" y="365124"/>
            <a:ext cx="11682248" cy="2385825"/>
          </a:xfrm>
        </p:spPr>
        <p:txBody>
          <a:bodyPr>
            <a:noAutofit/>
          </a:bodyPr>
          <a:lstStyle/>
          <a:p>
            <a:pPr algn="ctr"/>
            <a:r>
              <a:rPr lang="en-US" sz="9900" dirty="0">
                <a:latin typeface="+mn-lt"/>
              </a:rPr>
              <a:t>The End</a:t>
            </a:r>
          </a:p>
        </p:txBody>
      </p:sp>
      <p:sp>
        <p:nvSpPr>
          <p:cNvPr id="6" name="Oval 5">
            <a:extLst>
              <a:ext uri="{FF2B5EF4-FFF2-40B4-BE49-F238E27FC236}">
                <a16:creationId xmlns:a16="http://schemas.microsoft.com/office/drawing/2014/main" xmlns="" id="{54E36A1D-71B6-4F98-BF7E-86FBE5CAF65E}"/>
              </a:ext>
            </a:extLst>
          </p:cNvPr>
          <p:cNvSpPr/>
          <p:nvPr/>
        </p:nvSpPr>
        <p:spPr>
          <a:xfrm>
            <a:off x="7756264" y="2538806"/>
            <a:ext cx="4175605" cy="3954070"/>
          </a:xfrm>
          <a:prstGeom prst="ellipse">
            <a:avLst/>
          </a:prstGeom>
          <a:solidFill>
            <a:schemeClr val="accent4">
              <a:lumMod val="5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Lord’s Return</a:t>
            </a:r>
          </a:p>
        </p:txBody>
      </p:sp>
    </p:spTree>
    <p:extLst>
      <p:ext uri="{BB962C8B-B14F-4D97-AF65-F5344CB8AC3E}">
        <p14:creationId xmlns:p14="http://schemas.microsoft.com/office/powerpoint/2010/main" val="2096161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Then Comes the End</a:t>
            </a: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4400" i="1" dirty="0"/>
              <a:t>But each one in his own order: Christ the </a:t>
            </a:r>
            <a:r>
              <a:rPr lang="en-US" sz="4400" i="1" dirty="0" err="1"/>
              <a:t>firstfruits</a:t>
            </a:r>
            <a:r>
              <a:rPr lang="en-US" sz="4400" i="1" dirty="0"/>
              <a:t>, afterward those who are Christ’s at His coming. Then comes the end, when He delivers the kingdom to God the Father, 											</a:t>
            </a:r>
            <a:r>
              <a:rPr lang="en-US" sz="4400" dirty="0"/>
              <a:t>1 Corinthians 15:23-24</a:t>
            </a:r>
          </a:p>
        </p:txBody>
      </p:sp>
    </p:spTree>
    <p:extLst>
      <p:ext uri="{BB962C8B-B14F-4D97-AF65-F5344CB8AC3E}">
        <p14:creationId xmlns:p14="http://schemas.microsoft.com/office/powerpoint/2010/main" val="39457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Then Comes the End</a:t>
            </a: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4400" dirty="0"/>
              <a:t>1 Thessalonians 4:15-5:2 		Resurrection</a:t>
            </a:r>
          </a:p>
        </p:txBody>
      </p:sp>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Tree>
    <p:extLst>
      <p:ext uri="{BB962C8B-B14F-4D97-AF65-F5344CB8AC3E}">
        <p14:creationId xmlns:p14="http://schemas.microsoft.com/office/powerpoint/2010/main" val="2636895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a:effectLst>
                  <a:glow rad="228600">
                    <a:srgbClr val="000000"/>
                  </a:glow>
                </a:effectLst>
                <a:latin typeface="+mn-lt"/>
              </a:rPr>
              <a:t>Then Comes the End</a:t>
            </a:r>
          </a:p>
        </p:txBody>
      </p:sp>
      <p:sp>
        <p:nvSpPr>
          <p:cNvPr id="3" name="Content Placeholder 2"/>
          <p:cNvSpPr>
            <a:spLocks noGrp="1"/>
          </p:cNvSpPr>
          <p:nvPr>
            <p:ph idx="1"/>
          </p:nvPr>
        </p:nvSpPr>
        <p:spPr>
          <a:xfrm>
            <a:off x="307497" y="1825625"/>
            <a:ext cx="11377401" cy="4351338"/>
          </a:xfrm>
        </p:spPr>
        <p:txBody>
          <a:bodyPr>
            <a:normAutofit/>
          </a:bodyPr>
          <a:lstStyle/>
          <a:p>
            <a:pPr marL="0" indent="0" algn="just">
              <a:buNone/>
            </a:pPr>
            <a:r>
              <a:rPr lang="en-US" sz="4400" dirty="0"/>
              <a:t>1 Thessalonians 4:15-5:2 		Resurrection</a:t>
            </a:r>
          </a:p>
          <a:p>
            <a:pPr marL="0" indent="0" algn="just">
              <a:buNone/>
            </a:pPr>
            <a:r>
              <a:rPr lang="en-US" sz="4400" dirty="0"/>
              <a:t>2 Peter 3:10-13					Destruction</a:t>
            </a:r>
          </a:p>
          <a:p>
            <a:pPr marL="0" indent="0" algn="just">
              <a:buNone/>
            </a:pPr>
            <a:r>
              <a:rPr lang="en-US" sz="4400" dirty="0"/>
              <a:t>	</a:t>
            </a:r>
          </a:p>
          <a:p>
            <a:pPr marL="0" indent="0" algn="just">
              <a:buNone/>
            </a:pPr>
            <a:endParaRPr lang="en-US" sz="4400" dirty="0"/>
          </a:p>
        </p:txBody>
      </p:sp>
      <p:pic>
        <p:nvPicPr>
          <p:cNvPr id="6" name="Picture 5">
            <a:extLst>
              <a:ext uri="{FF2B5EF4-FFF2-40B4-BE49-F238E27FC236}">
                <a16:creationId xmlns:a16="http://schemas.microsoft.com/office/drawing/2014/main" xmlns="" id="{2D3AC997-1E83-4DF5-BF0C-563DD8D43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0203" y="4863545"/>
            <a:ext cx="3728410" cy="1994455"/>
          </a:xfrm>
          <a:prstGeom prst="rect">
            <a:avLst/>
          </a:prstGeom>
        </p:spPr>
      </p:pic>
    </p:spTree>
    <p:extLst>
      <p:ext uri="{BB962C8B-B14F-4D97-AF65-F5344CB8AC3E}">
        <p14:creationId xmlns:p14="http://schemas.microsoft.com/office/powerpoint/2010/main" val="335179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17993</TotalTime>
  <Words>1044</Words>
  <Application>Microsoft Office PowerPoint</Application>
  <PresentationFormat>Widescreen</PresentationFormat>
  <Paragraphs>173</Paragraphs>
  <Slides>26</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Bell MT</vt:lpstr>
      <vt:lpstr>Calibri</vt:lpstr>
      <vt:lpstr>Calibri Light</vt:lpstr>
      <vt:lpstr>system-ui</vt:lpstr>
      <vt:lpstr>Office Theme</vt:lpstr>
      <vt:lpstr>Welcome!</vt:lpstr>
      <vt:lpstr>PowerPoint Presentation</vt:lpstr>
      <vt:lpstr>The End</vt:lpstr>
      <vt:lpstr>The End</vt:lpstr>
      <vt:lpstr>The End</vt:lpstr>
      <vt:lpstr>The End</vt:lpstr>
      <vt:lpstr>Then Comes the End</vt:lpstr>
      <vt:lpstr>Then Comes the End</vt:lpstr>
      <vt:lpstr>Then Comes the End</vt:lpstr>
      <vt:lpstr>Then Comes the End</vt:lpstr>
      <vt:lpstr>Then Comes the End</vt:lpstr>
      <vt:lpstr>Before the Last Day</vt:lpstr>
      <vt:lpstr>What Won’t Matter</vt:lpstr>
      <vt:lpstr>What Won’t Matter</vt:lpstr>
      <vt:lpstr>What Won’t Matter</vt:lpstr>
      <vt:lpstr>What Won’t Matter</vt:lpstr>
      <vt:lpstr>What Won’t Matter</vt:lpstr>
      <vt:lpstr>Dismissed by God</vt:lpstr>
      <vt:lpstr>What Will Matter</vt:lpstr>
      <vt:lpstr>What Will Matter</vt:lpstr>
      <vt:lpstr>What Will Matter</vt:lpstr>
      <vt:lpstr>What Will Matter</vt:lpstr>
      <vt:lpstr>Being Ready For That Day</vt:lpstr>
      <vt:lpstr>PowerPoint Presentation</vt:lpstr>
      <vt:lpstr>Ready For the Day</vt:lpstr>
      <vt:lpstr>Pu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BRIAN HAINES</dc:creator>
  <cp:lastModifiedBy>Microsoft account</cp:lastModifiedBy>
  <cp:revision>109</cp:revision>
  <dcterms:created xsi:type="dcterms:W3CDTF">2015-10-07T16:10:20Z</dcterms:created>
  <dcterms:modified xsi:type="dcterms:W3CDTF">2021-05-30T15:31:01Z</dcterms:modified>
</cp:coreProperties>
</file>